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4"/>
  </p:sldMasterIdLst>
  <p:notesMasterIdLst>
    <p:notesMasterId r:id="rId8"/>
  </p:notesMasterIdLst>
  <p:sldIdLst>
    <p:sldId id="331" r:id="rId5"/>
    <p:sldId id="342" r:id="rId6"/>
    <p:sldId id="343" r:id="rId7"/>
  </p:sldIdLst>
  <p:sldSz cx="9144000" cy="5143500" type="screen16x9"/>
  <p:notesSz cx="6858000" cy="9144000"/>
  <p:embeddedFontLst>
    <p:embeddedFont>
      <p:font typeface="DM Sans" pitchFamily="2" charset="0"/>
      <p:regular r:id="rId9"/>
      <p:bold r:id="rId10"/>
      <p:italic r:id="rId11"/>
      <p:boldItalic r:id="rId12"/>
    </p:embeddedFont>
    <p:embeddedFont>
      <p:font typeface="Montserrat" panose="000005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735FD9E-A1B3-225D-BD50-E5D85AB4EDDE}" name="Martin Llewellyn" initials="ML" userId="S::martin.llewellyn@glasgow.ac.uk::7fd40420-3f6d-4c29-8349-7504b337b0a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F763F8B-BBBF-4C3A-9D4E-C5815BDC5D40}">
  <a:tblStyle styleId="{1F763F8B-BBBF-4C3A-9D4E-C5815BDC5D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29DD0F8-E464-49C7-8D37-776802EC189B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3E9"/>
          </a:solidFill>
        </a:fill>
      </a:tcStyle>
    </a:wholeTbl>
    <a:band1H>
      <a:tcTxStyle/>
      <a:tcStyle>
        <a:tcBdr/>
        <a:fill>
          <a:solidFill>
            <a:srgbClr val="DEE7D0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EE7D0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869FB2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869FB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869FB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869FB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–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167" autoAdjust="0"/>
    <p:restoredTop sz="62208" autoAdjust="0"/>
  </p:normalViewPr>
  <p:slideViewPr>
    <p:cSldViewPr snapToGrid="0">
      <p:cViewPr varScale="1">
        <p:scale>
          <a:sx n="62" d="100"/>
          <a:sy n="62" d="100"/>
        </p:scale>
        <p:origin x="579" y="21"/>
      </p:cViewPr>
      <p:guideLst/>
    </p:cSldViewPr>
  </p:slideViewPr>
  <p:outlineViewPr>
    <p:cViewPr>
      <p:scale>
        <a:sx n="33" d="100"/>
        <a:sy n="33" d="100"/>
      </p:scale>
      <p:origin x="0" y="-1608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jpg>
</file>

<file path=ppt/media/image12.png>
</file>

<file path=ppt/media/image2.png>
</file>

<file path=ppt/media/image3.jpeg>
</file>

<file path=ppt/media/image4.jpeg>
</file>

<file path=ppt/media/image5.pn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620564-4A93-A20C-BA55-23D459267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30827C-80A9-D63C-885C-2C98D409C5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11B6C8-3B75-DC04-3EFF-FFA29E9830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 just to give you a little introduction, I started my studies at Glasgow university where I completed a undergrad in Freshwater and marine biology.</a:t>
            </a:r>
          </a:p>
          <a:p>
            <a:endParaRPr lang="en-GB" dirty="0"/>
          </a:p>
          <a:p>
            <a:r>
              <a:rPr lang="en-GB" dirty="0"/>
              <a:t>I then went onto Stockholm University where I completed a masters in marine biology, where first got involved using eDNA during my thesis looking at phytoplankton seasonality in </a:t>
            </a:r>
            <a:r>
              <a:rPr lang="en-GB" dirty="0" err="1"/>
              <a:t>galapagos</a:t>
            </a:r>
            <a:r>
              <a:rPr lang="en-GB" dirty="0"/>
              <a:t> mangroves.</a:t>
            </a:r>
          </a:p>
          <a:p>
            <a:endParaRPr lang="en-GB" dirty="0"/>
          </a:p>
          <a:p>
            <a:r>
              <a:rPr lang="en-GB" dirty="0"/>
              <a:t>In November last year, I returned to Glasgow university after a few side quests growing oysters and rescuing sea turtles where I am now a first year </a:t>
            </a:r>
            <a:r>
              <a:rPr lang="en-GB" dirty="0" err="1"/>
              <a:t>phd</a:t>
            </a:r>
            <a:r>
              <a:rPr lang="en-GB" dirty="0"/>
              <a:t> student the project of which I am going to introduce to you</a:t>
            </a:r>
          </a:p>
        </p:txBody>
      </p:sp>
    </p:spTree>
    <p:extLst>
      <p:ext uri="{BB962C8B-B14F-4D97-AF65-F5344CB8AC3E}">
        <p14:creationId xmlns:p14="http://schemas.microsoft.com/office/powerpoint/2010/main" val="2554727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>
          <a:extLst>
            <a:ext uri="{FF2B5EF4-FFF2-40B4-BE49-F238E27FC236}">
              <a16:creationId xmlns:a16="http://schemas.microsoft.com/office/drawing/2014/main" id="{E7C58228-B0E4-7520-75CD-94D29B010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f5acbec06_0_2:notes">
            <a:extLst>
              <a:ext uri="{FF2B5EF4-FFF2-40B4-BE49-F238E27FC236}">
                <a16:creationId xmlns:a16="http://schemas.microsoft.com/office/drawing/2014/main" id="{5FBFEC78-B737-32AE-0E5B-C23D403507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f5acbec06_0_2:notes">
            <a:extLst>
              <a:ext uri="{FF2B5EF4-FFF2-40B4-BE49-F238E27FC236}">
                <a16:creationId xmlns:a16="http://schemas.microsoft.com/office/drawing/2014/main" id="{11E7C047-1161-53F1-80BB-27FE42E1B2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Once established on the frond -  species and can quickly proliferate and cover much if not off the seaweed blade with a matter of months depending on the species and conditions.</a:t>
            </a:r>
            <a:endParaRPr lang="en-GB" i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i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i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https://www.ispotnature.org/communities/uk-and-ireland/view/observation/136907/hydroid-colonies-attached-to-kelp-frond-</a:t>
            </a:r>
          </a:p>
        </p:txBody>
      </p:sp>
    </p:spTree>
    <p:extLst>
      <p:ext uri="{BB962C8B-B14F-4D97-AF65-F5344CB8AC3E}">
        <p14:creationId xmlns:p14="http://schemas.microsoft.com/office/powerpoint/2010/main" val="3223877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13227" y="1152475"/>
            <a:ext cx="7717500" cy="3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12" lvl="0" indent="-317509">
              <a:spcBef>
                <a:spcPts val="0"/>
              </a:spcBef>
              <a:spcAft>
                <a:spcPts val="0"/>
              </a:spcAft>
              <a:buClr>
                <a:srgbClr val="A6A3C1"/>
              </a:buClr>
              <a:buSzPts val="1400"/>
              <a:buAutoNum type="arabicPeriod"/>
              <a:defRPr sz="1000"/>
            </a:lvl1pPr>
            <a:lvl2pPr marL="914425" lvl="1" indent="-317509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400"/>
              <a:buFont typeface="Montserrat"/>
              <a:buAutoNum type="alphaLcPeriod"/>
              <a:defRPr/>
            </a:lvl2pPr>
            <a:lvl3pPr marL="1371637" lvl="2" indent="-317509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400"/>
              <a:buFont typeface="Montserrat"/>
              <a:buAutoNum type="romanLcPeriod"/>
              <a:defRPr/>
            </a:lvl3pPr>
            <a:lvl4pPr marL="1828848" lvl="3" indent="-317509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400"/>
              <a:buFont typeface="Montserrat"/>
              <a:buAutoNum type="arabicPeriod"/>
              <a:defRPr/>
            </a:lvl4pPr>
            <a:lvl5pPr marL="2286061" lvl="4" indent="-317509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400"/>
              <a:buFont typeface="Montserrat"/>
              <a:buAutoNum type="alphaLcPeriod"/>
              <a:defRPr/>
            </a:lvl5pPr>
            <a:lvl6pPr marL="2743273" lvl="5" indent="-317509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400"/>
              <a:buFont typeface="Montserrat"/>
              <a:buAutoNum type="romanLcPeriod"/>
              <a:defRPr/>
            </a:lvl6pPr>
            <a:lvl7pPr marL="3200485" lvl="6" indent="-317509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400"/>
              <a:buFont typeface="Montserrat"/>
              <a:buAutoNum type="arabicPeriod"/>
              <a:defRPr/>
            </a:lvl7pPr>
            <a:lvl8pPr marL="3657697" lvl="7" indent="-317509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400"/>
              <a:buFont typeface="Montserrat"/>
              <a:buAutoNum type="alphaLcPeriod"/>
              <a:defRPr/>
            </a:lvl8pPr>
            <a:lvl9pPr marL="4114909" lvl="8" indent="-317509"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400"/>
              <a:buFont typeface="Montserra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3227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cxnSp>
        <p:nvCxnSpPr>
          <p:cNvPr id="19" name="Google Shape;19;p4"/>
          <p:cNvCxnSpPr/>
          <p:nvPr/>
        </p:nvCxnSpPr>
        <p:spPr>
          <a:xfrm>
            <a:off x="2717876" y="4608575"/>
            <a:ext cx="64260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7" name="Google Shape;177;p36"/>
          <p:cNvCxnSpPr/>
          <p:nvPr/>
        </p:nvCxnSpPr>
        <p:spPr>
          <a:xfrm>
            <a:off x="2717876" y="4608575"/>
            <a:ext cx="64260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7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9" name="Google Shape;179;p37"/>
          <p:cNvCxnSpPr/>
          <p:nvPr/>
        </p:nvCxnSpPr>
        <p:spPr>
          <a:xfrm>
            <a:off x="2" y="4608575"/>
            <a:ext cx="64260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rgbClr val="3A9CA1">
                <a:shade val="30000"/>
                <a:satMod val="115000"/>
              </a:srgbClr>
            </a:gs>
            <a:gs pos="50000">
              <a:srgbClr val="3A9CA1">
                <a:shade val="67500"/>
                <a:satMod val="115000"/>
              </a:srgbClr>
            </a:gs>
            <a:gs pos="100000">
              <a:srgbClr val="3A9CA1">
                <a:shade val="100000"/>
                <a:satMod val="115000"/>
              </a:srgbClr>
            </a:gs>
          </a:gsLst>
          <a:lin ang="54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1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1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63" y="4663217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8" r:id="rId2"/>
    <p:sldLayoutId id="2147483682" r:id="rId3"/>
    <p:sldLayoutId id="2147483683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4B67C-1DEE-E56E-715F-8312D82C7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114F96D-719A-6CAC-30C4-A66743795B13}"/>
              </a:ext>
            </a:extLst>
          </p:cNvPr>
          <p:cNvSpPr txBox="1"/>
          <p:nvPr/>
        </p:nvSpPr>
        <p:spPr>
          <a:xfrm>
            <a:off x="340273" y="432704"/>
            <a:ext cx="6085648" cy="153888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3">
              <a:buClr>
                <a:srgbClr val="434343"/>
              </a:buClr>
              <a:buSzPts val="1100"/>
            </a:pPr>
            <a:r>
              <a:rPr lang="en-GB" sz="2000" dirty="0">
                <a:solidFill>
                  <a:schemeClr val="bg1"/>
                </a:solidFill>
                <a:latin typeface="Aptos"/>
              </a:rPr>
              <a:t>Calum Young </a:t>
            </a:r>
          </a:p>
          <a:p>
            <a:pPr lvl="3">
              <a:buClr>
                <a:srgbClr val="434343"/>
              </a:buClr>
              <a:buSzPts val="1100"/>
            </a:pPr>
            <a:endParaRPr lang="en-GB" sz="2000" dirty="0">
              <a:solidFill>
                <a:schemeClr val="bg1"/>
              </a:solidFill>
              <a:latin typeface="Aptos"/>
            </a:endParaRPr>
          </a:p>
          <a:p>
            <a:pPr marL="285759" indent="-285759">
              <a:buClr>
                <a:srgbClr val="434343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bg1"/>
                </a:solidFill>
                <a:latin typeface="Aptos"/>
              </a:rPr>
              <a:t>BSc (Hons) Freshwater and Marine Biology –  </a:t>
            </a:r>
            <a:r>
              <a:rPr lang="en-GB" sz="1800" dirty="0" err="1">
                <a:solidFill>
                  <a:schemeClr val="bg1"/>
                </a:solidFill>
                <a:latin typeface="Aptos"/>
              </a:rPr>
              <a:t>UoG</a:t>
            </a:r>
            <a:endParaRPr lang="en-GB" sz="1800" dirty="0">
              <a:solidFill>
                <a:schemeClr val="bg1"/>
              </a:solidFill>
              <a:latin typeface="Aptos"/>
            </a:endParaRPr>
          </a:p>
          <a:p>
            <a:pPr marL="285759" indent="-285759">
              <a:buClr>
                <a:srgbClr val="434343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bg1"/>
                </a:solidFill>
                <a:latin typeface="Aptos"/>
              </a:rPr>
              <a:t>MSc Marine Biology – Stockholm University </a:t>
            </a:r>
          </a:p>
          <a:p>
            <a:pPr marL="285759" indent="-285759">
              <a:buClr>
                <a:srgbClr val="434343"/>
              </a:buClr>
              <a:buSzPts val="1100"/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bg1"/>
                </a:solidFill>
                <a:latin typeface="Aptos"/>
              </a:rPr>
              <a:t>PhD Marine Ecology – </a:t>
            </a:r>
            <a:r>
              <a:rPr lang="en-GB" sz="1800" dirty="0" err="1">
                <a:solidFill>
                  <a:schemeClr val="bg1"/>
                </a:solidFill>
                <a:latin typeface="Aptos"/>
              </a:rPr>
              <a:t>UoG</a:t>
            </a:r>
            <a:r>
              <a:rPr lang="en-GB" sz="1800" dirty="0">
                <a:solidFill>
                  <a:schemeClr val="bg1"/>
                </a:solidFill>
                <a:latin typeface="Aptos"/>
              </a:rPr>
              <a:t> (Started November 2024</a:t>
            </a:r>
            <a:r>
              <a:rPr lang="en-GB" sz="1600" dirty="0">
                <a:solidFill>
                  <a:schemeClr val="bg1"/>
                </a:solidFill>
                <a:latin typeface="Aptos"/>
              </a:rPr>
              <a:t>)</a:t>
            </a:r>
          </a:p>
        </p:txBody>
      </p:sp>
      <p:pic>
        <p:nvPicPr>
          <p:cNvPr id="17" name="Picture 16" descr="A group of people standing on a boat&#10;&#10;AI-generated content may be incorrect.">
            <a:extLst>
              <a:ext uri="{FF2B5EF4-FFF2-40B4-BE49-F238E27FC236}">
                <a16:creationId xmlns:a16="http://schemas.microsoft.com/office/drawing/2014/main" id="{51A56667-C802-B657-5609-D94584537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439" y="367078"/>
            <a:ext cx="1813523" cy="20119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309D11D-E2D9-77AD-8632-25A0D01D3D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117" y="3082990"/>
            <a:ext cx="1662689" cy="55423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E6BE924-1B7E-897A-3E21-1B7A21B7AC01}"/>
              </a:ext>
            </a:extLst>
          </p:cNvPr>
          <p:cNvSpPr txBox="1"/>
          <p:nvPr/>
        </p:nvSpPr>
        <p:spPr>
          <a:xfrm>
            <a:off x="655514" y="3687338"/>
            <a:ext cx="1372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  <a:t>2013 - 2017</a:t>
            </a:r>
          </a:p>
        </p:txBody>
      </p:sp>
      <p:pic>
        <p:nvPicPr>
          <p:cNvPr id="1030" name="Picture 6" descr="Stockholm University">
            <a:extLst>
              <a:ext uri="{FF2B5EF4-FFF2-40B4-BE49-F238E27FC236}">
                <a16:creationId xmlns:a16="http://schemas.microsoft.com/office/drawing/2014/main" id="{6EAF0F22-6D98-834B-CE80-5EE07CBF0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3532" y="3087204"/>
            <a:ext cx="1591948" cy="638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3DC01E0-F302-4F28-3B9C-C48ED16B85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858" y="3085336"/>
            <a:ext cx="1662689" cy="55423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4B3C071-2130-EB17-C0C2-4E50D674A830}"/>
              </a:ext>
            </a:extLst>
          </p:cNvPr>
          <p:cNvSpPr txBox="1"/>
          <p:nvPr/>
        </p:nvSpPr>
        <p:spPr>
          <a:xfrm>
            <a:off x="3375361" y="3748850"/>
            <a:ext cx="1372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  <a:t>2018 - 2021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628CB0-BED8-4A5A-339A-CAD75F388189}"/>
              </a:ext>
            </a:extLst>
          </p:cNvPr>
          <p:cNvSpPr txBox="1"/>
          <p:nvPr/>
        </p:nvSpPr>
        <p:spPr>
          <a:xfrm>
            <a:off x="6821882" y="3687338"/>
            <a:ext cx="1372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  <a:t>2024 - 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7FA436E-1BB4-DC7C-83D0-7DB036C949CC}"/>
              </a:ext>
            </a:extLst>
          </p:cNvPr>
          <p:cNvCxnSpPr/>
          <p:nvPr/>
        </p:nvCxnSpPr>
        <p:spPr>
          <a:xfrm>
            <a:off x="2332549" y="3455228"/>
            <a:ext cx="5393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4825534-F1F9-879E-56FB-EC233645381A}"/>
              </a:ext>
            </a:extLst>
          </p:cNvPr>
          <p:cNvCxnSpPr>
            <a:cxnSpLocks/>
          </p:cNvCxnSpPr>
          <p:nvPr/>
        </p:nvCxnSpPr>
        <p:spPr>
          <a:xfrm>
            <a:off x="4888077" y="3455228"/>
            <a:ext cx="1317333" cy="8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4" name="Picture 10" descr="Orkney Shellfish Hatchery">
            <a:extLst>
              <a:ext uri="{FF2B5EF4-FFF2-40B4-BE49-F238E27FC236}">
                <a16:creationId xmlns:a16="http://schemas.microsoft.com/office/drawing/2014/main" id="{38013661-A0CD-2EEB-99F5-BBA647C6F2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21" b="18565"/>
          <a:stretch/>
        </p:blipFill>
        <p:spPr bwMode="auto">
          <a:xfrm>
            <a:off x="4779801" y="2213442"/>
            <a:ext cx="1372565" cy="709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8109EDD-29D0-6787-C920-E081C81D389F}"/>
              </a:ext>
            </a:extLst>
          </p:cNvPr>
          <p:cNvCxnSpPr>
            <a:cxnSpLocks/>
          </p:cNvCxnSpPr>
          <p:nvPr/>
        </p:nvCxnSpPr>
        <p:spPr>
          <a:xfrm flipV="1">
            <a:off x="5096318" y="2954464"/>
            <a:ext cx="0" cy="4769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6" name="Picture 12" descr="Cyprus Turtles">
            <a:extLst>
              <a:ext uri="{FF2B5EF4-FFF2-40B4-BE49-F238E27FC236}">
                <a16:creationId xmlns:a16="http://schemas.microsoft.com/office/drawing/2014/main" id="{F2DA7D7A-E3E7-F963-8E2F-AFC8B664AE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49" b="9220"/>
          <a:stretch/>
        </p:blipFill>
        <p:spPr bwMode="auto">
          <a:xfrm>
            <a:off x="5525526" y="4062947"/>
            <a:ext cx="1359769" cy="1052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9E5D8AD-29CD-A7B1-1953-39B0DD7601C6}"/>
              </a:ext>
            </a:extLst>
          </p:cNvPr>
          <p:cNvCxnSpPr>
            <a:cxnSpLocks/>
          </p:cNvCxnSpPr>
          <p:nvPr/>
        </p:nvCxnSpPr>
        <p:spPr>
          <a:xfrm>
            <a:off x="5784901" y="3486447"/>
            <a:ext cx="0" cy="416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2323368-F721-E075-A0FE-6E4C961CED60}"/>
              </a:ext>
            </a:extLst>
          </p:cNvPr>
          <p:cNvSpPr txBox="1"/>
          <p:nvPr/>
        </p:nvSpPr>
        <p:spPr>
          <a:xfrm>
            <a:off x="7175202" y="2374573"/>
            <a:ext cx="1372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  <a:t>ca. 2016 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4D25E85-021C-1235-80AF-19CAA5D6653F}"/>
              </a:ext>
            </a:extLst>
          </p:cNvPr>
          <p:cNvCxnSpPr>
            <a:cxnSpLocks/>
          </p:cNvCxnSpPr>
          <p:nvPr/>
        </p:nvCxnSpPr>
        <p:spPr>
          <a:xfrm flipV="1">
            <a:off x="5525526" y="3231828"/>
            <a:ext cx="0" cy="232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F05C1D-FF1B-4C5B-0C0A-898CFEE416C6}"/>
              </a:ext>
            </a:extLst>
          </p:cNvPr>
          <p:cNvCxnSpPr>
            <a:cxnSpLocks/>
          </p:cNvCxnSpPr>
          <p:nvPr/>
        </p:nvCxnSpPr>
        <p:spPr>
          <a:xfrm>
            <a:off x="5298130" y="3455228"/>
            <a:ext cx="0" cy="1819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131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2101">
        <p:fade/>
      </p:transition>
    </mc:Choice>
    <mc:Fallback xmlns="">
      <p:transition spd="med" advTm="62101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>
          <a:extLst>
            <a:ext uri="{FF2B5EF4-FFF2-40B4-BE49-F238E27FC236}">
              <a16:creationId xmlns:a16="http://schemas.microsoft.com/office/drawing/2014/main" id="{1A374A9A-188A-4F1C-2627-3865A4C0A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2">
            <a:extLst>
              <a:ext uri="{FF2B5EF4-FFF2-40B4-BE49-F238E27FC236}">
                <a16:creationId xmlns:a16="http://schemas.microsoft.com/office/drawing/2014/main" id="{FCA66693-BC73-7E72-BDAF-614BDE2DB0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8981" y="9277"/>
            <a:ext cx="8211771" cy="5881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Aptos"/>
              </a:rPr>
              <a:t>Seaweed Epibionts / Biofouling Species</a:t>
            </a:r>
            <a:endParaRPr lang="en" sz="2000" dirty="0">
              <a:solidFill>
                <a:schemeClr val="bg1"/>
              </a:solidFill>
              <a:latin typeface="Aptos"/>
            </a:endParaRPr>
          </a:p>
        </p:txBody>
      </p:sp>
      <p:pic>
        <p:nvPicPr>
          <p:cNvPr id="10" name="Picture 2" descr="Mic-UK: The double life of Obelia">
            <a:extLst>
              <a:ext uri="{FF2B5EF4-FFF2-40B4-BE49-F238E27FC236}">
                <a16:creationId xmlns:a16="http://schemas.microsoft.com/office/drawing/2014/main" id="{3E3CF7BB-0277-04C9-E1D3-5EACE385B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6" y="415405"/>
            <a:ext cx="2552633" cy="21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159EA4-EF6D-4083-707A-F52487271111}"/>
              </a:ext>
            </a:extLst>
          </p:cNvPr>
          <p:cNvSpPr txBox="1"/>
          <p:nvPr/>
        </p:nvSpPr>
        <p:spPr>
          <a:xfrm>
            <a:off x="-929348" y="2263973"/>
            <a:ext cx="35257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>
                <a:solidFill>
                  <a:schemeClr val="bg1"/>
                </a:solidFill>
              </a:rPr>
              <a:t>Obelia sp. </a:t>
            </a:r>
            <a:r>
              <a:rPr lang="en-GB" dirty="0">
                <a:solidFill>
                  <a:schemeClr val="bg1"/>
                </a:solidFill>
              </a:rPr>
              <a:t>Medusa</a:t>
            </a:r>
          </a:p>
        </p:txBody>
      </p:sp>
      <p:pic>
        <p:nvPicPr>
          <p:cNvPr id="14" name="Picture 13" descr="Close-up of a sea creature&#10;&#10;AI-generated content may be incorrect.">
            <a:extLst>
              <a:ext uri="{FF2B5EF4-FFF2-40B4-BE49-F238E27FC236}">
                <a16:creationId xmlns:a16="http://schemas.microsoft.com/office/drawing/2014/main" id="{6A5C8E74-E074-83DD-F9E1-108352CB7B6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098" r="15051"/>
          <a:stretch/>
        </p:blipFill>
        <p:spPr>
          <a:xfrm>
            <a:off x="2854890" y="416574"/>
            <a:ext cx="2475008" cy="21551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279F973-4CE0-E4E5-A48C-2DFCEFA1AF58}"/>
              </a:ext>
            </a:extLst>
          </p:cNvPr>
          <p:cNvSpPr txBox="1"/>
          <p:nvPr/>
        </p:nvSpPr>
        <p:spPr>
          <a:xfrm>
            <a:off x="2408493" y="2307449"/>
            <a:ext cx="2475008" cy="220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>
                <a:solidFill>
                  <a:schemeClr val="bg1"/>
                </a:solidFill>
              </a:rPr>
              <a:t>Obelia dichotoma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2E4B13B-7C60-C328-7907-40BBB43AE1A1}"/>
              </a:ext>
            </a:extLst>
          </p:cNvPr>
          <p:cNvGrpSpPr/>
          <p:nvPr/>
        </p:nvGrpSpPr>
        <p:grpSpPr>
          <a:xfrm>
            <a:off x="-555557" y="2702808"/>
            <a:ext cx="3090464" cy="2548506"/>
            <a:chOff x="-195180" y="2533328"/>
            <a:chExt cx="2809512" cy="2316829"/>
          </a:xfrm>
        </p:grpSpPr>
        <p:pic>
          <p:nvPicPr>
            <p:cNvPr id="5122" name="Picture 2" descr="undefined">
              <a:extLst>
                <a:ext uri="{FF2B5EF4-FFF2-40B4-BE49-F238E27FC236}">
                  <a16:creationId xmlns:a16="http://schemas.microsoft.com/office/drawing/2014/main" id="{B481E89A-1448-3F33-8400-A63F4A8B93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9641" y="2533328"/>
              <a:ext cx="2127272" cy="21272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BD93348-667E-FE3D-C319-755E925A82A7}"/>
                </a:ext>
              </a:extLst>
            </p:cNvPr>
            <p:cNvSpPr txBox="1"/>
            <p:nvPr/>
          </p:nvSpPr>
          <p:spPr>
            <a:xfrm>
              <a:off x="-195180" y="4374503"/>
              <a:ext cx="2809512" cy="475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bg1"/>
                  </a:solidFill>
                </a:rPr>
                <a:t>Bryozoan </a:t>
              </a:r>
              <a:r>
                <a:rPr lang="en-GB" dirty="0" err="1">
                  <a:solidFill>
                    <a:schemeClr val="bg1"/>
                  </a:solidFill>
                </a:rPr>
                <a:t>cyphonaute</a:t>
              </a:r>
              <a:r>
                <a:rPr lang="en-GB" dirty="0">
                  <a:solidFill>
                    <a:schemeClr val="bg1"/>
                  </a:solidFill>
                </a:rPr>
                <a:t> </a:t>
              </a:r>
            </a:p>
            <a:p>
              <a:pPr algn="ctr"/>
              <a:endParaRPr lang="en-GB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B42D764-56E0-ECC2-7D4E-27B7BA9ED6D3}"/>
              </a:ext>
            </a:extLst>
          </p:cNvPr>
          <p:cNvGrpSpPr>
            <a:grpSpLocks noChangeAspect="1"/>
          </p:cNvGrpSpPr>
          <p:nvPr/>
        </p:nvGrpSpPr>
        <p:grpSpPr>
          <a:xfrm>
            <a:off x="2715177" y="2702808"/>
            <a:ext cx="2444045" cy="2340000"/>
            <a:chOff x="873552" y="756574"/>
            <a:chExt cx="3021735" cy="2948734"/>
          </a:xfrm>
        </p:grpSpPr>
        <p:pic>
          <p:nvPicPr>
            <p:cNvPr id="8" name="Picture 7" descr="Close-up of a fish on the ground&#10;&#10;Description automatically generated">
              <a:extLst>
                <a:ext uri="{FF2B5EF4-FFF2-40B4-BE49-F238E27FC236}">
                  <a16:creationId xmlns:a16="http://schemas.microsoft.com/office/drawing/2014/main" id="{833AEBEB-4C50-0194-B7EE-3C105BAB5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31042" r="12708"/>
            <a:stretch/>
          </p:blipFill>
          <p:spPr>
            <a:xfrm>
              <a:off x="873552" y="756574"/>
              <a:ext cx="2926733" cy="292673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30F650C-EBAA-2DC4-0FD1-DF8192B5DF22}"/>
                </a:ext>
              </a:extLst>
            </p:cNvPr>
            <p:cNvSpPr txBox="1"/>
            <p:nvPr/>
          </p:nvSpPr>
          <p:spPr>
            <a:xfrm>
              <a:off x="1486634" y="3162329"/>
              <a:ext cx="2408653" cy="5429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dirty="0">
                  <a:solidFill>
                    <a:schemeClr val="bg1"/>
                  </a:solidFill>
                </a:rPr>
                <a:t>Bryozoan mat : </a:t>
              </a:r>
              <a:r>
                <a:rPr lang="en-GB" sz="1100" i="1" dirty="0">
                  <a:solidFill>
                    <a:schemeClr val="bg1"/>
                  </a:solidFill>
                </a:rPr>
                <a:t>M. </a:t>
              </a:r>
              <a:r>
                <a:rPr lang="en-GB" sz="1100" i="1" dirty="0" err="1">
                  <a:solidFill>
                    <a:schemeClr val="bg1"/>
                  </a:solidFill>
                </a:rPr>
                <a:t>membranacea</a:t>
              </a:r>
              <a:r>
                <a:rPr lang="en-GB" sz="1100" i="1" dirty="0">
                  <a:solidFill>
                    <a:schemeClr val="bg1"/>
                  </a:solidFill>
                </a:rPr>
                <a:t> (biofouling)</a:t>
              </a:r>
            </a:p>
          </p:txBody>
        </p:sp>
      </p:grpSp>
      <p:sp>
        <p:nvSpPr>
          <p:cNvPr id="9" name="Arrow: Right 8">
            <a:extLst>
              <a:ext uri="{FF2B5EF4-FFF2-40B4-BE49-F238E27FC236}">
                <a16:creationId xmlns:a16="http://schemas.microsoft.com/office/drawing/2014/main" id="{DADE5A60-1748-72A2-1238-6E94BDDF96DD}"/>
              </a:ext>
            </a:extLst>
          </p:cNvPr>
          <p:cNvSpPr/>
          <p:nvPr/>
        </p:nvSpPr>
        <p:spPr>
          <a:xfrm>
            <a:off x="2176974" y="2417861"/>
            <a:ext cx="744976" cy="588147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BFE5F85-BD97-C90F-8E9F-50EB72C452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8256" y="2795220"/>
            <a:ext cx="3215720" cy="2155176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3AC3CE66-1556-5F31-A908-ED0B19B4B028}"/>
              </a:ext>
            </a:extLst>
          </p:cNvPr>
          <p:cNvSpPr txBox="1"/>
          <p:nvPr/>
        </p:nvSpPr>
        <p:spPr>
          <a:xfrm>
            <a:off x="6028272" y="2374384"/>
            <a:ext cx="27124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eDNA: Environmental DNA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66089E8-3D61-3B20-DD8D-DF7C51679AF7}"/>
              </a:ext>
            </a:extLst>
          </p:cNvPr>
          <p:cNvSpPr txBox="1"/>
          <p:nvPr/>
        </p:nvSpPr>
        <p:spPr>
          <a:xfrm>
            <a:off x="5512614" y="476591"/>
            <a:ext cx="334700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sz="1800" dirty="0">
                <a:solidFill>
                  <a:schemeClr val="bg1"/>
                </a:solidFill>
                <a:latin typeface="Aptos" panose="020B0004020202020204" pitchFamily="34" charset="0"/>
              </a:rPr>
              <a:t>Aim:</a:t>
            </a:r>
            <a:br>
              <a:rPr lang="en-GB" sz="1800" dirty="0">
                <a:solidFill>
                  <a:schemeClr val="bg1"/>
                </a:solidFill>
                <a:latin typeface="Aptos" panose="020B0004020202020204" pitchFamily="34" charset="0"/>
              </a:rPr>
            </a:br>
            <a:r>
              <a:rPr lang="en-GB" sz="1800" dirty="0">
                <a:solidFill>
                  <a:schemeClr val="bg1"/>
                </a:solidFill>
                <a:latin typeface="Aptos" panose="020B0004020202020204" pitchFamily="34" charset="0"/>
              </a:rPr>
              <a:t>Optimise eDNA as an early warning system for biofouling in seaweed aquaculture.</a:t>
            </a:r>
          </a:p>
        </p:txBody>
      </p:sp>
    </p:spTree>
    <p:extLst>
      <p:ext uri="{BB962C8B-B14F-4D97-AF65-F5344CB8AC3E}">
        <p14:creationId xmlns:p14="http://schemas.microsoft.com/office/powerpoint/2010/main" val="385569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81">
        <p:fade/>
      </p:transition>
    </mc:Choice>
    <mc:Fallback xmlns="">
      <p:transition spd="med" advTm="6881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veral green barrels in a room&#10;&#10;AI-generated content may be incorrect.">
            <a:extLst>
              <a:ext uri="{FF2B5EF4-FFF2-40B4-BE49-F238E27FC236}">
                <a16:creationId xmlns:a16="http://schemas.microsoft.com/office/drawing/2014/main" id="{EF2E6E1A-900F-C91D-F14E-72A6328F0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61" y="931165"/>
            <a:ext cx="3592382" cy="26942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0A22E6-71EA-5396-491D-500224170C30}"/>
              </a:ext>
            </a:extLst>
          </p:cNvPr>
          <p:cNvSpPr txBox="1"/>
          <p:nvPr/>
        </p:nvSpPr>
        <p:spPr>
          <a:xfrm>
            <a:off x="173657" y="3620923"/>
            <a:ext cx="32618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ptos" panose="020B0004020202020204" pitchFamily="34" charset="0"/>
              </a:rPr>
              <a:t>Mesocosm set-up at Millport</a:t>
            </a:r>
          </a:p>
        </p:txBody>
      </p:sp>
      <p:pic>
        <p:nvPicPr>
          <p:cNvPr id="219" name="Picture 218">
            <a:extLst>
              <a:ext uri="{FF2B5EF4-FFF2-40B4-BE49-F238E27FC236}">
                <a16:creationId xmlns:a16="http://schemas.microsoft.com/office/drawing/2014/main" id="{7AD8B16E-CF1A-5AD3-59C4-C5589B1160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98" r="2749"/>
          <a:stretch>
            <a:fillRect/>
          </a:stretch>
        </p:blipFill>
        <p:spPr>
          <a:xfrm>
            <a:off x="4572001" y="267475"/>
            <a:ext cx="4180114" cy="41813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0" name="TextBox 219">
            <a:extLst>
              <a:ext uri="{FF2B5EF4-FFF2-40B4-BE49-F238E27FC236}">
                <a16:creationId xmlns:a16="http://schemas.microsoft.com/office/drawing/2014/main" id="{A3ED1E68-305E-8DF0-1DA0-356555CB57B4}"/>
              </a:ext>
            </a:extLst>
          </p:cNvPr>
          <p:cNvSpPr txBox="1"/>
          <p:nvPr/>
        </p:nvSpPr>
        <p:spPr>
          <a:xfrm>
            <a:off x="173656" y="115261"/>
            <a:ext cx="4094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Mesocosm: </a:t>
            </a:r>
          </a:p>
          <a:p>
            <a:r>
              <a:rPr lang="en-GB" sz="2000" dirty="0">
                <a:solidFill>
                  <a:schemeClr val="bg1"/>
                </a:solidFill>
              </a:rPr>
              <a:t>Nutrient enrichment / Turbulence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857050"/>
      </p:ext>
    </p:extLst>
  </p:cSld>
  <p:clrMapOvr>
    <a:masterClrMapping/>
  </p:clrMapOvr>
</p:sld>
</file>

<file path=ppt/theme/theme1.xml><?xml version="1.0" encoding="utf-8"?>
<a:theme xmlns:a="http://schemas.openxmlformats.org/drawingml/2006/main" name="Cancún as a Tourist Destination by Slidesgo">
  <a:themeElements>
    <a:clrScheme name="Simple Light">
      <a:dk1>
        <a:srgbClr val="000000"/>
      </a:dk1>
      <a:lt1>
        <a:srgbClr val="FFFFFF"/>
      </a:lt1>
      <a:dk2>
        <a:srgbClr val="52A8AD"/>
      </a:dk2>
      <a:lt2>
        <a:srgbClr val="F6ECD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9ba2e87-a6a1-49b1-b493-39944c63e16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72C94AF6138F4F97F74BA987FA7B11" ma:contentTypeVersion="13" ma:contentTypeDescription="Create a new document." ma:contentTypeScope="" ma:versionID="62ea5c3ea1e9af4a865fbd1396f0669f">
  <xsd:schema xmlns:xsd="http://www.w3.org/2001/XMLSchema" xmlns:xs="http://www.w3.org/2001/XMLSchema" xmlns:p="http://schemas.microsoft.com/office/2006/metadata/properties" xmlns:ns3="89ba2e87-a6a1-49b1-b493-39944c63e165" targetNamespace="http://schemas.microsoft.com/office/2006/metadata/properties" ma:root="true" ma:fieldsID="4a513344d492ccfab4c126cb522f62d3" ns3:_="">
    <xsd:import namespace="89ba2e87-a6a1-49b1-b493-39944c63e165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LengthInSeconds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a2e87-a6a1-49b1-b493-39944c63e165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2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31D8DCB-55A2-490F-920C-1260AA42DD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74DA1FE-F621-4397-B8EF-75CC81D2EB9D}">
  <ds:schemaRefs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purl.org/dc/elements/1.1/"/>
    <ds:schemaRef ds:uri="89ba2e87-a6a1-49b1-b493-39944c63e165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255BE15-C74B-4966-9FF9-4DEF718E6E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ba2e87-a6a1-49b1-b493-39944c63e1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2633</TotalTime>
  <Words>242</Words>
  <Application>Microsoft Office PowerPoint</Application>
  <PresentationFormat>On-screen Show (16:9)</PresentationFormat>
  <Paragraphs>28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Aptos</vt:lpstr>
      <vt:lpstr>Montserrat</vt:lpstr>
      <vt:lpstr>Arial</vt:lpstr>
      <vt:lpstr>Yeseva One</vt:lpstr>
      <vt:lpstr>DM Sans</vt:lpstr>
      <vt:lpstr>Cancún as a Tourist Destination by Slidesgo</vt:lpstr>
      <vt:lpstr>PowerPoint Presentation</vt:lpstr>
      <vt:lpstr>Seaweed Epibionts / Biofouling Species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Calum Young</dc:creator>
  <cp:lastModifiedBy>Calum Young</cp:lastModifiedBy>
  <cp:revision>221</cp:revision>
  <dcterms:modified xsi:type="dcterms:W3CDTF">2025-10-12T16:05:23Z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0x010100F572C94AF6138F4F97F74BA987FA7B11</vt:lpwstr>
  </property>
</Properties>
</file>

<file path=docProps/thumbnail.jpeg>
</file>